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1"/>
  </p:notesMasterIdLst>
  <p:handoutMasterIdLst>
    <p:handoutMasterId r:id="rId22"/>
  </p:handoutMasterIdLst>
  <p:sldIdLst>
    <p:sldId id="270" r:id="rId2"/>
    <p:sldId id="275" r:id="rId3"/>
    <p:sldId id="268" r:id="rId4"/>
    <p:sldId id="323" r:id="rId5"/>
    <p:sldId id="324" r:id="rId6"/>
    <p:sldId id="325" r:id="rId7"/>
    <p:sldId id="302" r:id="rId8"/>
    <p:sldId id="326" r:id="rId9"/>
    <p:sldId id="327" r:id="rId10"/>
    <p:sldId id="310" r:id="rId11"/>
    <p:sldId id="328" r:id="rId12"/>
    <p:sldId id="329" r:id="rId13"/>
    <p:sldId id="311" r:id="rId14"/>
    <p:sldId id="330" r:id="rId15"/>
    <p:sldId id="331" r:id="rId16"/>
    <p:sldId id="332" r:id="rId17"/>
    <p:sldId id="290" r:id="rId18"/>
    <p:sldId id="333" r:id="rId19"/>
    <p:sldId id="285" r:id="rId2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37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92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60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33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1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6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21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6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43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9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9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5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11 | </a:t>
            </a:r>
            <a:r>
              <a:rPr lang="zh-CN" altLang="en-US" dirty="0"/>
              <a:t>线程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如何让复杂的项目并行执行？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线程可以将项目并行起来，</a:t>
            </a:r>
            <a:r>
              <a:rPr lang="zh-CN" altLang="en-US" b="1" dirty="0">
                <a:solidFill>
                  <a:srgbClr val="FF0000"/>
                </a:solidFill>
              </a:rPr>
              <a:t>加快进度</a:t>
            </a:r>
            <a:r>
              <a:rPr lang="zh-CN" altLang="en-US" dirty="0"/>
              <a:t>，但是也带来的负面影响，过程并行起来了，那</a:t>
            </a:r>
            <a:r>
              <a:rPr lang="zh-CN" altLang="en-US" b="1" dirty="0">
                <a:solidFill>
                  <a:srgbClr val="FF0000"/>
                </a:solidFill>
              </a:rPr>
              <a:t>数据</a:t>
            </a:r>
            <a:r>
              <a:rPr lang="zh-CN" altLang="en-US" dirty="0"/>
              <a:t>呢？</a:t>
            </a:r>
            <a:endParaRPr lang="en-US" altLang="zh-CN" dirty="0"/>
          </a:p>
          <a:p>
            <a:r>
              <a:rPr lang="zh-CN" altLang="en-US" dirty="0"/>
              <a:t>我们把线程</a:t>
            </a:r>
            <a:r>
              <a:rPr lang="zh-CN" altLang="en-US" b="1" dirty="0">
                <a:solidFill>
                  <a:srgbClr val="FF0000"/>
                </a:solidFill>
              </a:rPr>
              <a:t>访问的数据</a:t>
            </a:r>
            <a:r>
              <a:rPr lang="zh-CN" altLang="en-US" dirty="0"/>
              <a:t>细分成</a:t>
            </a:r>
            <a:r>
              <a:rPr lang="zh-CN" altLang="en-US" b="1" dirty="0">
                <a:solidFill>
                  <a:srgbClr val="FF0000"/>
                </a:solidFill>
              </a:rPr>
              <a:t>三类</a:t>
            </a:r>
            <a:r>
              <a:rPr lang="zh-CN" altLang="en-US" dirty="0"/>
              <a:t>。下面我们一一来看。</a:t>
            </a:r>
            <a:endParaRPr lang="en-US" altLang="zh-CN" dirty="0"/>
          </a:p>
          <a:p>
            <a:r>
              <a:rPr lang="zh-CN" altLang="en-US" dirty="0"/>
              <a:t>第一类是</a:t>
            </a:r>
            <a:r>
              <a:rPr lang="zh-CN" altLang="en-US" b="1" dirty="0">
                <a:solidFill>
                  <a:srgbClr val="FF0000"/>
                </a:solidFill>
              </a:rPr>
              <a:t>线程栈上的本地数据</a:t>
            </a:r>
            <a:r>
              <a:rPr lang="zh-CN" altLang="en-US" dirty="0"/>
              <a:t>，比如函数执行过程中的</a:t>
            </a:r>
            <a:r>
              <a:rPr lang="zh-CN" altLang="en-US" b="1" dirty="0">
                <a:solidFill>
                  <a:srgbClr val="FF0000"/>
                </a:solidFill>
              </a:rPr>
              <a:t>局部变量</a:t>
            </a:r>
            <a:r>
              <a:rPr lang="zh-CN" altLang="en-US" dirty="0"/>
              <a:t>。前面我们说过，函数的调用会使用栈的模型，这在线程里面是一样的。只不过每个线程都有自己的栈空间。</a:t>
            </a:r>
            <a:endParaRPr lang="en-US" altLang="zh-CN" dirty="0"/>
          </a:p>
          <a:p>
            <a:r>
              <a:rPr lang="zh-CN" altLang="en-US" dirty="0"/>
              <a:t>主线程在内存中有一个栈空间，其他线程栈也拥有独立的栈空间。为了避免线程之间的栈空间踩踏，线程栈之间还会有小块区域，用来隔离保护各自的栈空间。</a:t>
            </a:r>
            <a:r>
              <a:rPr lang="zh-CN" altLang="en-US" b="1" dirty="0">
                <a:solidFill>
                  <a:srgbClr val="FF0000"/>
                </a:solidFill>
              </a:rPr>
              <a:t>一旦另一个线程踏入到这个隔离区，就会引发段错误。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线程的数据</a:t>
            </a:r>
            <a:endParaRPr lang="zh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5CCA83-C97A-4F73-BD53-CF261D4F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999" y="821733"/>
            <a:ext cx="6172001" cy="343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D4F3E6-FF5A-4C58-86F1-6C4BB02F1C46}"/>
              </a:ext>
            </a:extLst>
          </p:cNvPr>
          <p:cNvSpPr/>
          <p:nvPr/>
        </p:nvSpPr>
        <p:spPr>
          <a:xfrm>
            <a:off x="7434656" y="526114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线程栈的大小是可以被修改的。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794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第二类数据就是在</a:t>
            </a:r>
            <a:r>
              <a:rPr lang="zh-CN" altLang="en-US" b="1" dirty="0">
                <a:solidFill>
                  <a:srgbClr val="FF0000"/>
                </a:solidFill>
              </a:rPr>
              <a:t>整个进程里共享的全局数据</a:t>
            </a:r>
            <a:r>
              <a:rPr lang="zh-CN" altLang="en-US" dirty="0"/>
              <a:t>。例如全局变量，虽然在不同进程中是隔离的，</a:t>
            </a:r>
            <a:r>
              <a:rPr lang="zh-CN" altLang="en-US" b="1" dirty="0">
                <a:solidFill>
                  <a:srgbClr val="FF0000"/>
                </a:solidFill>
              </a:rPr>
              <a:t>但是在一个进程中是共享的</a:t>
            </a:r>
            <a:r>
              <a:rPr lang="zh-CN" altLang="en-US" dirty="0"/>
              <a:t>。如果同一个全局变量，两个线程一起修改，那肯定会有问题，有可能把数据改的面目全非。这就需要有一种机制来保护他们，</a:t>
            </a:r>
            <a:r>
              <a:rPr lang="zh-CN" altLang="en-US" b="1" dirty="0">
                <a:solidFill>
                  <a:srgbClr val="FF0000"/>
                </a:solidFill>
              </a:rPr>
              <a:t>比如你先用我再用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那线程能不能像进程一样，也有自己的私有数据呢？如果想声明一个线程级别，而非进程级别的全局变量，有没有什么办法呢？虽然咱们都是一个大组，分成小组，也应该</a:t>
            </a:r>
            <a:r>
              <a:rPr lang="zh-CN" altLang="en-US" b="1" dirty="0">
                <a:solidFill>
                  <a:srgbClr val="FF0000"/>
                </a:solidFill>
              </a:rPr>
              <a:t>有点隐私</a:t>
            </a:r>
            <a:r>
              <a:rPr lang="zh-CN" altLang="en-US" dirty="0"/>
              <a:t>。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线程的数据</a:t>
            </a:r>
            <a:endParaRPr lang="zh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5CCA83-C97A-4F73-BD53-CF261D4F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999" y="821733"/>
            <a:ext cx="6172001" cy="343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D4F3E6-FF5A-4C58-86F1-6C4BB02F1C46}"/>
              </a:ext>
            </a:extLst>
          </p:cNvPr>
          <p:cNvSpPr/>
          <p:nvPr/>
        </p:nvSpPr>
        <p:spPr>
          <a:xfrm>
            <a:off x="7434656" y="526114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线程栈的大小是可以被修改的。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64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这就是第三类数据，</a:t>
            </a:r>
            <a:r>
              <a:rPr lang="zh-CN" altLang="en-US" b="1" dirty="0">
                <a:solidFill>
                  <a:srgbClr val="FF0000"/>
                </a:solidFill>
              </a:rPr>
              <a:t>线程私有数据</a:t>
            </a:r>
            <a:r>
              <a:rPr lang="zh-CN" altLang="en-US" dirty="0"/>
              <a:t>（</a:t>
            </a:r>
            <a:r>
              <a:rPr lang="en-US" altLang="zh-CN" dirty="0"/>
              <a:t>Thread Specific Data</a:t>
            </a:r>
            <a:r>
              <a:rPr lang="zh-CN" altLang="en-US" dirty="0"/>
              <a:t>），可以通过以下函数创建：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线程的数据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CFF849-4A61-4B6B-849A-A93A6690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1" y="2855445"/>
            <a:ext cx="5720392" cy="33215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450298-7A83-49D3-B31E-465C810C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10" y="3016017"/>
            <a:ext cx="5634035" cy="30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接下来，我们来看共享的数据保护问题。</a:t>
            </a:r>
            <a:endParaRPr lang="en-US" altLang="zh-CN" dirty="0"/>
          </a:p>
          <a:p>
            <a:r>
              <a:rPr lang="zh-CN" altLang="en-US" dirty="0"/>
              <a:t>我们先来看一种方式，</a:t>
            </a:r>
            <a:r>
              <a:rPr lang="en-US" altLang="zh-CN" b="1" dirty="0">
                <a:solidFill>
                  <a:srgbClr val="FF0000"/>
                </a:solidFill>
              </a:rPr>
              <a:t>Mutex</a:t>
            </a:r>
            <a:r>
              <a:rPr lang="zh-CN" altLang="en-US" b="1" dirty="0">
                <a:solidFill>
                  <a:srgbClr val="FF0000"/>
                </a:solidFill>
              </a:rPr>
              <a:t>，全称 </a:t>
            </a:r>
            <a:r>
              <a:rPr lang="en-US" altLang="zh-CN" b="1" dirty="0">
                <a:solidFill>
                  <a:srgbClr val="FF0000"/>
                </a:solidFill>
              </a:rPr>
              <a:t>Mutual Exclusion</a:t>
            </a:r>
            <a:r>
              <a:rPr lang="zh-CN" altLang="en-US" b="1" dirty="0">
                <a:solidFill>
                  <a:srgbClr val="FF0000"/>
                </a:solidFill>
              </a:rPr>
              <a:t>，中文叫互斥</a:t>
            </a:r>
            <a:r>
              <a:rPr lang="zh-CN" altLang="en-US" dirty="0"/>
              <a:t>。顾名思义，有你没我，有我没你。</a:t>
            </a:r>
            <a:endParaRPr lang="en-US" altLang="zh-CN" dirty="0"/>
          </a:p>
          <a:p>
            <a:r>
              <a:rPr lang="zh-CN" altLang="en-US" dirty="0"/>
              <a:t>它的模式就是</a:t>
            </a:r>
            <a:r>
              <a:rPr lang="zh-CN" altLang="en-US" b="1" dirty="0">
                <a:solidFill>
                  <a:srgbClr val="FF0000"/>
                </a:solidFill>
              </a:rPr>
              <a:t>在共享数据访问</a:t>
            </a:r>
            <a:r>
              <a:rPr lang="zh-CN" altLang="en-US" dirty="0"/>
              <a:t>的时候，</a:t>
            </a:r>
            <a:r>
              <a:rPr lang="zh-CN" altLang="en-US" b="1" dirty="0">
                <a:solidFill>
                  <a:srgbClr val="FF0000"/>
                </a:solidFill>
              </a:rPr>
              <a:t>去申请加把锁</a:t>
            </a:r>
            <a:r>
              <a:rPr lang="zh-CN" altLang="en-US" dirty="0"/>
              <a:t>，谁先拿到锁，</a:t>
            </a:r>
            <a:r>
              <a:rPr lang="zh-CN" altLang="en-US" b="1" dirty="0">
                <a:solidFill>
                  <a:srgbClr val="FF0000"/>
                </a:solidFill>
              </a:rPr>
              <a:t>谁就拿到了访问权限</a:t>
            </a:r>
            <a:r>
              <a:rPr lang="zh-CN" altLang="en-US" dirty="0"/>
              <a:t>，其他人就只好在门外等着，等这个人访问结束，把锁打开，其他人再去争夺，还是</a:t>
            </a:r>
            <a:r>
              <a:rPr lang="zh-CN" altLang="en-US" b="1" dirty="0">
                <a:solidFill>
                  <a:srgbClr val="FF0000"/>
                </a:solidFill>
              </a:rPr>
              <a:t>遵循谁先拿到谁访问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数据的保护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1C8D73-3A40-4A7E-8A8D-0043D077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6692"/>
            <a:ext cx="6049206" cy="1977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54555A-2E3F-4B8B-88A1-0C3E7D235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3032"/>
            <a:ext cx="5905545" cy="12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4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fontScale="92500"/>
          </a:bodyPr>
          <a:lstStyle/>
          <a:p>
            <a:r>
              <a:rPr lang="zh-CN" altLang="en-US" dirty="0"/>
              <a:t>这个结果就正常了。两个账号之和永远是 </a:t>
            </a:r>
            <a:r>
              <a:rPr lang="en-US" altLang="zh-CN" dirty="0"/>
              <a:t>200</a:t>
            </a:r>
            <a:r>
              <a:rPr lang="zh-CN" altLang="en-US" dirty="0"/>
              <a:t>。这下你看到锁的作用了吧？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Mutex</a:t>
            </a:r>
            <a:r>
              <a:rPr lang="zh-CN" altLang="en-US" dirty="0"/>
              <a:t>，首先要使用 </a:t>
            </a:r>
            <a:r>
              <a:rPr lang="en-US" altLang="zh-CN" dirty="0" err="1"/>
              <a:t>pthread_mutex_init</a:t>
            </a:r>
            <a:r>
              <a:rPr lang="en-US" altLang="zh-CN" dirty="0"/>
              <a:t> </a:t>
            </a:r>
            <a:r>
              <a:rPr lang="zh-CN" altLang="en-US" dirty="0"/>
              <a:t>函数初始化这个 </a:t>
            </a:r>
            <a:r>
              <a:rPr lang="en-US" altLang="zh-CN" dirty="0"/>
              <a:t>mutex</a:t>
            </a:r>
            <a:r>
              <a:rPr lang="zh-CN" altLang="en-US" dirty="0"/>
              <a:t>，初始化后，就可以</a:t>
            </a:r>
            <a:r>
              <a:rPr lang="zh-CN" altLang="en-US" b="1" dirty="0">
                <a:solidFill>
                  <a:srgbClr val="FF0000"/>
                </a:solidFill>
              </a:rPr>
              <a:t>用它来保护共享变量</a:t>
            </a:r>
            <a:r>
              <a:rPr lang="zh-CN" altLang="en-US" dirty="0"/>
              <a:t>了。</a:t>
            </a:r>
            <a:r>
              <a:rPr lang="en-US" altLang="zh-CN" dirty="0" err="1"/>
              <a:t>pthread_mutex_lock</a:t>
            </a:r>
            <a:r>
              <a:rPr lang="en-US" altLang="zh-CN" dirty="0"/>
              <a:t>() </a:t>
            </a:r>
            <a:r>
              <a:rPr lang="zh-CN" altLang="en-US" dirty="0"/>
              <a:t>就是去抢</a:t>
            </a:r>
            <a:r>
              <a:rPr lang="zh-CN" altLang="en-US" b="1" dirty="0">
                <a:solidFill>
                  <a:srgbClr val="FF0000"/>
                </a:solidFill>
              </a:rPr>
              <a:t>那把锁的函数</a:t>
            </a:r>
            <a:r>
              <a:rPr lang="zh-CN" altLang="en-US" dirty="0"/>
              <a:t>，如果抢到了，</a:t>
            </a:r>
            <a:r>
              <a:rPr lang="zh-CN" altLang="en-US" b="1" dirty="0">
                <a:solidFill>
                  <a:srgbClr val="FF0000"/>
                </a:solidFill>
              </a:rPr>
              <a:t>就可以执行下一行程序，对共享变量进行访问</a:t>
            </a:r>
            <a:r>
              <a:rPr lang="zh-CN" altLang="en-US" dirty="0"/>
              <a:t>；如果没抢到，就被阻塞在那里等待。如果不想被阻塞，可以使用 </a:t>
            </a:r>
            <a:r>
              <a:rPr lang="en-US" altLang="zh-CN" b="1" dirty="0" err="1">
                <a:solidFill>
                  <a:srgbClr val="FF0000"/>
                </a:solidFill>
              </a:rPr>
              <a:t>pthread_mutex_trylock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去抢那把锁</a:t>
            </a:r>
            <a:r>
              <a:rPr lang="zh-CN" altLang="en-US" dirty="0"/>
              <a:t>，如果抢到了，就可以</a:t>
            </a:r>
            <a:r>
              <a:rPr lang="zh-CN" altLang="en-US" b="1" dirty="0">
                <a:solidFill>
                  <a:srgbClr val="FF0000"/>
                </a:solidFill>
              </a:rPr>
              <a:t>执行下一行程序，对共享变量进行访问</a:t>
            </a:r>
            <a:r>
              <a:rPr lang="zh-CN" altLang="en-US" dirty="0"/>
              <a:t>；如果没抢到，不会被阻塞，</a:t>
            </a:r>
            <a:r>
              <a:rPr lang="zh-CN" altLang="en-US" b="1" dirty="0">
                <a:solidFill>
                  <a:srgbClr val="FF0000"/>
                </a:solidFill>
              </a:rPr>
              <a:t>而是返回一个错误码</a:t>
            </a:r>
            <a:r>
              <a:rPr lang="zh-CN" altLang="en-US" dirty="0"/>
              <a:t>。当共享数据访问结束了，别忘了使用 </a:t>
            </a:r>
            <a:r>
              <a:rPr lang="en-US" altLang="zh-CN" b="1" dirty="0" err="1">
                <a:solidFill>
                  <a:srgbClr val="FF0000"/>
                </a:solidFill>
              </a:rPr>
              <a:t>pthread_mutex_unlock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释放锁</a:t>
            </a:r>
            <a:r>
              <a:rPr lang="zh-CN" altLang="en-US" dirty="0"/>
              <a:t>，让给其他人使用，最终调用 </a:t>
            </a:r>
            <a:r>
              <a:rPr lang="en-US" altLang="zh-CN" dirty="0" err="1"/>
              <a:t>pthread_mutex_destroy</a:t>
            </a:r>
            <a:r>
              <a:rPr lang="en-US" altLang="zh-CN" dirty="0"/>
              <a:t> </a:t>
            </a:r>
            <a:r>
              <a:rPr lang="zh-CN" altLang="en-US" sz="1600" b="1" dirty="0">
                <a:solidFill>
                  <a:srgbClr val="FF0000"/>
                </a:solidFill>
              </a:rPr>
              <a:t>销毁掉这把锁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数据的保护</a:t>
            </a:r>
            <a:endParaRPr 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79B3F5-F1C3-4271-A28E-E9F1F74E43B0}"/>
              </a:ext>
            </a:extLst>
          </p:cNvPr>
          <p:cNvSpPr/>
          <p:nvPr/>
        </p:nvSpPr>
        <p:spPr>
          <a:xfrm>
            <a:off x="6562165" y="591991"/>
            <a:ext cx="4819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这里我画个图，总结一下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Mutex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的使用流程。</a:t>
            </a:r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6149E40-5F22-4D4C-9D67-2B19E94CD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301" y="1056675"/>
            <a:ext cx="5345392" cy="55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267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这其实就是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条件变量</a:t>
            </a:r>
            <a:r>
              <a:rPr lang="zh-CN" altLang="en-US" dirty="0"/>
              <a:t>，也就是说如果没事儿，就让大家歇着，有事儿了就去通知，别让人家没事儿就来问问，浪费大家的时间。</a:t>
            </a:r>
            <a:endParaRPr lang="en-US" altLang="zh-CN" dirty="0"/>
          </a:p>
          <a:p>
            <a:r>
              <a:rPr lang="zh-CN" altLang="en-US" dirty="0"/>
              <a:t>但是当它接到了通知，来操作共享资源的时候，还是需要抢互斥锁，因为可能很多人都受到了通知，都来访问了，所以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条件变量和互斥锁</a:t>
            </a:r>
            <a:r>
              <a:rPr lang="zh-CN" altLang="en-US" dirty="0"/>
              <a:t>是配合使用的。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数据的保护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3EFF84-ED56-4720-83DB-B2244A836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3660"/>
            <a:ext cx="6096000" cy="14771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CACC34-0C62-4265-AC5A-C1057A70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01554"/>
            <a:ext cx="5919134" cy="335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这其实就是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条件变量</a:t>
            </a:r>
            <a:r>
              <a:rPr lang="zh-CN" altLang="en-US" dirty="0"/>
              <a:t>，也就是说如果没事儿，就让大家歇着，有事儿了就去通知，别让人家没事儿就来问问，浪费大家的时间。</a:t>
            </a:r>
            <a:endParaRPr lang="en-US" altLang="zh-CN" dirty="0"/>
          </a:p>
          <a:p>
            <a:r>
              <a:rPr lang="zh-CN" altLang="en-US" dirty="0"/>
              <a:t>但是当它接到了通知，来操作共享资源的时候，还是需要抢互斥锁，因为可能很多人都受到了通知，都来访问了，所以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条件变量和互斥锁</a:t>
            </a:r>
            <a:r>
              <a:rPr lang="zh-CN" altLang="en-US" dirty="0"/>
              <a:t>是配合使用的。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数据的保护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E452D-38DA-460F-A56C-537DBBD35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5159"/>
            <a:ext cx="6089845" cy="31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9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这一节，我们讲了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如何创建线程</a:t>
            </a:r>
            <a:r>
              <a:rPr lang="zh-CN" altLang="en-US" dirty="0"/>
              <a:t>，线程都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有哪些数据</a:t>
            </a:r>
            <a:r>
              <a:rPr lang="zh-CN" altLang="en-US" dirty="0"/>
              <a:t>，如何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对线程数据进行保护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写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多线程</a:t>
            </a:r>
            <a:r>
              <a:rPr lang="zh-CN" altLang="en-US" dirty="0"/>
              <a:t>的程序是有套路的，我这里用一张图进行总结。你需要记住的是</a:t>
            </a:r>
            <a:r>
              <a:rPr lang="en-US" altLang="zh-CN" dirty="0"/>
              <a:t>——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创建线程</a:t>
            </a:r>
            <a:r>
              <a:rPr lang="zh-CN" altLang="en-US" dirty="0"/>
              <a:t>的套路</a:t>
            </a:r>
            <a:endParaRPr lang="en-US" altLang="zh-CN" dirty="0"/>
          </a:p>
          <a:p>
            <a:r>
              <a:rPr lang="en-US" altLang="zh-CN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mutex </a:t>
            </a:r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使用</a:t>
            </a:r>
            <a:r>
              <a:rPr lang="zh-CN" altLang="en-US" dirty="0"/>
              <a:t>的套路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条件变量使用</a:t>
            </a:r>
            <a:r>
              <a:rPr lang="zh-CN" altLang="en-US" dirty="0"/>
              <a:t>的套路。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F95FA0-3A61-49CF-8122-45C811FCC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009" y="-1"/>
            <a:ext cx="6446983" cy="67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这一节讲了多线程编程的套路</a:t>
            </a:r>
            <a:endParaRPr lang="en-US" altLang="zh-CN" dirty="0"/>
          </a:p>
          <a:p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A3F6F1-2E8A-48DC-9D62-B0F7B771E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55"/>
          <a:stretch/>
        </p:blipFill>
        <p:spPr>
          <a:xfrm>
            <a:off x="392334" y="1848637"/>
            <a:ext cx="10801350" cy="46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8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上一节我们讲了如何</a:t>
            </a:r>
            <a:r>
              <a:rPr lang="zh-CN" altLang="en-US" b="1" dirty="0">
                <a:solidFill>
                  <a:srgbClr val="FF0000"/>
                </a:solidFill>
              </a:rPr>
              <a:t>创建进程</a:t>
            </a:r>
            <a:r>
              <a:rPr lang="zh-CN" altLang="en-US" dirty="0"/>
              <a:t>，这一节我们来看如何</a:t>
            </a:r>
            <a:r>
              <a:rPr lang="zh-CN" altLang="en-US" b="1" dirty="0">
                <a:solidFill>
                  <a:srgbClr val="FF0000"/>
                </a:solidFill>
              </a:rPr>
              <a:t>创建线程</a:t>
            </a:r>
            <a:r>
              <a:rPr lang="zh-CN" altLang="en-US" dirty="0"/>
              <a:t>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其实，对于任何一个进程来讲，即便我们没有主动去创建线程，</a:t>
            </a:r>
            <a:r>
              <a:rPr lang="zh-CN" altLang="en-US" b="1" dirty="0">
                <a:solidFill>
                  <a:srgbClr val="FF0000"/>
                </a:solidFill>
              </a:rPr>
              <a:t>进程也是默认有一个主线程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zh-CN" altLang="en-US" dirty="0"/>
              <a:t>线程是</a:t>
            </a:r>
            <a:r>
              <a:rPr lang="zh-CN" altLang="en-US" b="1" dirty="0">
                <a:solidFill>
                  <a:srgbClr val="FF0000"/>
                </a:solidFill>
              </a:rPr>
              <a:t>负责执行二进制指令</a:t>
            </a:r>
            <a:r>
              <a:rPr lang="zh-CN" altLang="en-US" dirty="0"/>
              <a:t>的，它会根据项目执行计划书，</a:t>
            </a:r>
            <a:r>
              <a:rPr lang="zh-CN" altLang="en-US" b="1" dirty="0">
                <a:solidFill>
                  <a:srgbClr val="FF0000"/>
                </a:solidFill>
              </a:rPr>
              <a:t>一行一行执行下去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进程要比线程管的宽多了，除了</a:t>
            </a:r>
            <a:r>
              <a:rPr lang="zh-CN" altLang="en-US" b="1" dirty="0">
                <a:solidFill>
                  <a:srgbClr val="FF0000"/>
                </a:solidFill>
              </a:rPr>
              <a:t>执行指令</a:t>
            </a:r>
            <a:r>
              <a:rPr lang="zh-CN" altLang="en-US" dirty="0"/>
              <a:t>之外，</a:t>
            </a:r>
            <a:r>
              <a:rPr lang="zh-CN" altLang="en-US" b="1" dirty="0">
                <a:solidFill>
                  <a:srgbClr val="FF0000"/>
                </a:solidFill>
              </a:rPr>
              <a:t>内存、文件系统</a:t>
            </a:r>
            <a:r>
              <a:rPr lang="zh-CN" altLang="en-US" dirty="0"/>
              <a:t>等等都要它来管。</a:t>
            </a:r>
            <a:endParaRPr lang="en-US" altLang="zh-CN" dirty="0"/>
          </a:p>
          <a:p>
            <a:r>
              <a:rPr lang="zh-CN" altLang="en-US" dirty="0"/>
              <a:t>所以，</a:t>
            </a:r>
            <a:r>
              <a:rPr lang="zh-CN" altLang="en-US" b="1" dirty="0">
                <a:solidFill>
                  <a:srgbClr val="FF0000"/>
                </a:solidFill>
              </a:rPr>
              <a:t>进程相当于一个项目</a:t>
            </a:r>
            <a:r>
              <a:rPr lang="zh-CN" altLang="en-US" dirty="0"/>
              <a:t>，而线程就是为了完成项目需求，而</a:t>
            </a:r>
            <a:r>
              <a:rPr lang="zh-CN" altLang="en-US" b="1" dirty="0">
                <a:solidFill>
                  <a:srgbClr val="FF0000"/>
                </a:solidFill>
              </a:rPr>
              <a:t>建立的一个个开发任务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为什么要有线程？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D9068E-5A8B-4FCC-BA86-E9221D3D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241" y="3189044"/>
            <a:ext cx="6197759" cy="10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其实，对于任何一个进程来讲，即便我们没有主动去创建线程，</a:t>
            </a:r>
            <a:r>
              <a:rPr lang="zh-CN" altLang="en-US" b="1" dirty="0">
                <a:solidFill>
                  <a:srgbClr val="FF0000"/>
                </a:solidFill>
              </a:rPr>
              <a:t>进程也是默认有一个主线程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zh-CN" altLang="en-US" dirty="0"/>
              <a:t>线程是</a:t>
            </a:r>
            <a:r>
              <a:rPr lang="zh-CN" altLang="en-US" b="1" dirty="0">
                <a:solidFill>
                  <a:srgbClr val="FF0000"/>
                </a:solidFill>
              </a:rPr>
              <a:t>负责执行二进制指令</a:t>
            </a:r>
            <a:r>
              <a:rPr lang="zh-CN" altLang="en-US" dirty="0"/>
              <a:t>的，它会根据项目执行计划书，</a:t>
            </a:r>
            <a:r>
              <a:rPr lang="zh-CN" altLang="en-US" b="1" dirty="0">
                <a:solidFill>
                  <a:srgbClr val="FF0000"/>
                </a:solidFill>
              </a:rPr>
              <a:t>一行一行执行下去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进程要比线程管的宽多了，除了</a:t>
            </a:r>
            <a:r>
              <a:rPr lang="zh-CN" altLang="en-US" b="1" dirty="0">
                <a:solidFill>
                  <a:srgbClr val="FF0000"/>
                </a:solidFill>
              </a:rPr>
              <a:t>执行指令</a:t>
            </a:r>
            <a:r>
              <a:rPr lang="zh-CN" altLang="en-US" dirty="0"/>
              <a:t>之外，</a:t>
            </a:r>
            <a:r>
              <a:rPr lang="zh-CN" altLang="en-US" b="1" dirty="0">
                <a:solidFill>
                  <a:srgbClr val="FF0000"/>
                </a:solidFill>
              </a:rPr>
              <a:t>内存、文件系统</a:t>
            </a:r>
            <a:r>
              <a:rPr lang="zh-CN" altLang="en-US" dirty="0"/>
              <a:t>等等都要它来管。</a:t>
            </a:r>
            <a:endParaRPr lang="en-US" altLang="zh-CN" dirty="0"/>
          </a:p>
          <a:p>
            <a:r>
              <a:rPr lang="zh-CN" altLang="en-US" dirty="0"/>
              <a:t>所以，</a:t>
            </a:r>
            <a:r>
              <a:rPr lang="zh-CN" altLang="en-US" b="1" dirty="0">
                <a:solidFill>
                  <a:srgbClr val="FF0000"/>
                </a:solidFill>
              </a:rPr>
              <a:t>进程相当于一个项目</a:t>
            </a:r>
            <a:r>
              <a:rPr lang="zh-CN" altLang="en-US" dirty="0"/>
              <a:t>，而线程就是为了完成项目需求，而</a:t>
            </a:r>
            <a:r>
              <a:rPr lang="zh-CN" altLang="en-US" b="1" dirty="0">
                <a:solidFill>
                  <a:srgbClr val="FF0000"/>
                </a:solidFill>
              </a:rPr>
              <a:t>建立的一个个开发任务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为什么要有线程？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3E4D42-9F05-428C-9C75-5C2F04FF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26" y="319627"/>
            <a:ext cx="5999774" cy="573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32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那我们能不能成立</a:t>
            </a:r>
            <a:r>
              <a:rPr lang="zh-CN" altLang="en-US" b="1" dirty="0">
                <a:solidFill>
                  <a:srgbClr val="FF0000"/>
                </a:solidFill>
              </a:rPr>
              <a:t>多个项目组实现并行开发</a:t>
            </a:r>
            <a:r>
              <a:rPr lang="zh-CN" altLang="en-US" dirty="0"/>
              <a:t>呢？当然可以了，只不过这样做有两个比较麻烦的地方。</a:t>
            </a:r>
            <a:endParaRPr lang="en-US" altLang="zh-CN" dirty="0"/>
          </a:p>
          <a:p>
            <a:r>
              <a:rPr lang="zh-CN" altLang="en-US" dirty="0"/>
              <a:t>所以，</a:t>
            </a:r>
            <a:r>
              <a:rPr lang="zh-CN" altLang="en-US" b="1" dirty="0">
                <a:solidFill>
                  <a:srgbClr val="FF0000"/>
                </a:solidFill>
              </a:rPr>
              <a:t>使用进程实现并行执行</a:t>
            </a:r>
            <a:r>
              <a:rPr lang="zh-CN" altLang="en-US" dirty="0"/>
              <a:t>的问题也有两个。</a:t>
            </a:r>
            <a:endParaRPr lang="en-US" altLang="zh-CN" dirty="0"/>
          </a:p>
          <a:p>
            <a:r>
              <a:rPr lang="zh-CN" altLang="en-US" dirty="0"/>
              <a:t>第一，</a:t>
            </a:r>
            <a:r>
              <a:rPr lang="zh-CN" altLang="en-US" b="1" dirty="0">
                <a:solidFill>
                  <a:srgbClr val="FF0000"/>
                </a:solidFill>
              </a:rPr>
              <a:t>创建进程占用资源太多</a:t>
            </a:r>
            <a:r>
              <a:rPr lang="zh-CN" altLang="en-US" dirty="0"/>
              <a:t>；第二，</a:t>
            </a:r>
            <a:r>
              <a:rPr lang="zh-CN" altLang="en-US" b="1" dirty="0">
                <a:solidFill>
                  <a:srgbClr val="FF0000"/>
                </a:solidFill>
              </a:rPr>
              <a:t>进程之间的通信</a:t>
            </a:r>
            <a:r>
              <a:rPr lang="zh-CN" altLang="en-US" dirty="0"/>
              <a:t>需要数据在不同的内存空间传来传去，无法共享。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为什么要有线程？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3E4D42-9F05-428C-9C75-5C2F04FF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7958"/>
            <a:ext cx="5999774" cy="573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95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那我们能不能成立</a:t>
            </a:r>
            <a:r>
              <a:rPr lang="zh-CN" altLang="en-US" b="1" dirty="0">
                <a:solidFill>
                  <a:srgbClr val="FF0000"/>
                </a:solidFill>
              </a:rPr>
              <a:t>多个项目组实现并行开发</a:t>
            </a:r>
            <a:r>
              <a:rPr lang="zh-CN" altLang="en-US" dirty="0"/>
              <a:t>呢？当然可以了，只不过这样做有两个比较麻烦的地方。</a:t>
            </a:r>
            <a:endParaRPr lang="en-US" altLang="zh-CN" dirty="0"/>
          </a:p>
          <a:p>
            <a:r>
              <a:rPr lang="zh-CN" altLang="en-US" dirty="0"/>
              <a:t>所以，</a:t>
            </a:r>
            <a:r>
              <a:rPr lang="zh-CN" altLang="en-US" b="1" dirty="0">
                <a:solidFill>
                  <a:srgbClr val="FF0000"/>
                </a:solidFill>
              </a:rPr>
              <a:t>使用进程实现并行执行</a:t>
            </a:r>
            <a:r>
              <a:rPr lang="zh-CN" altLang="en-US" dirty="0"/>
              <a:t>的问题也有两个。</a:t>
            </a:r>
            <a:endParaRPr lang="en-US" altLang="zh-CN" dirty="0"/>
          </a:p>
          <a:p>
            <a:r>
              <a:rPr lang="zh-CN" altLang="en-US" dirty="0"/>
              <a:t>第一，</a:t>
            </a:r>
            <a:r>
              <a:rPr lang="zh-CN" altLang="en-US" b="1" dirty="0">
                <a:solidFill>
                  <a:srgbClr val="FF0000"/>
                </a:solidFill>
              </a:rPr>
              <a:t>创建进程占用资源太多</a:t>
            </a:r>
            <a:r>
              <a:rPr lang="zh-CN" altLang="en-US" dirty="0"/>
              <a:t>；第二，</a:t>
            </a:r>
            <a:r>
              <a:rPr lang="zh-CN" altLang="en-US" b="1" dirty="0">
                <a:solidFill>
                  <a:srgbClr val="FF0000"/>
                </a:solidFill>
              </a:rPr>
              <a:t>进程之间的通信</a:t>
            </a:r>
            <a:r>
              <a:rPr lang="zh-CN" altLang="en-US" dirty="0"/>
              <a:t>需要数据在不同的内存空间传来传去，无法共享。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为什么要有线程？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C02903-7EAD-452F-A763-87DADD26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7744"/>
            <a:ext cx="5667097" cy="33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4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看来</a:t>
            </a:r>
            <a:r>
              <a:rPr lang="zh-CN" altLang="en-US" b="1" dirty="0">
                <a:solidFill>
                  <a:srgbClr val="FF0000"/>
                </a:solidFill>
              </a:rPr>
              <a:t>多线程</a:t>
            </a:r>
            <a:r>
              <a:rPr lang="zh-CN" altLang="en-US" dirty="0"/>
              <a:t>还是有很多好处的。接下来我们来看一下，如何使用线程来干一件大事。</a:t>
            </a:r>
            <a:endParaRPr lang="en-US" altLang="zh-CN" dirty="0"/>
          </a:p>
          <a:p>
            <a:r>
              <a:rPr lang="zh-CN" altLang="en-US" dirty="0"/>
              <a:t>假如说，现在我们有 </a:t>
            </a:r>
            <a:r>
              <a:rPr lang="en-US" altLang="zh-CN" dirty="0"/>
              <a:t>N </a:t>
            </a:r>
            <a:r>
              <a:rPr lang="zh-CN" altLang="en-US" dirty="0"/>
              <a:t>个非常大的视频需要下载，一个个下载需要的时间太长了。按照刚才的思路，我们可以拆分成 </a:t>
            </a:r>
            <a:r>
              <a:rPr lang="en-US" altLang="zh-CN" dirty="0"/>
              <a:t>N </a:t>
            </a:r>
            <a:r>
              <a:rPr lang="zh-CN" altLang="en-US" dirty="0"/>
              <a:t>个任务，分给 </a:t>
            </a:r>
            <a:r>
              <a:rPr lang="en-US" altLang="zh-CN" dirty="0"/>
              <a:t>N </a:t>
            </a:r>
            <a:r>
              <a:rPr lang="zh-CN" altLang="en-US" dirty="0"/>
              <a:t>个线程各自去下载。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如何创建线程？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D07AD1-D374-4A74-BFC6-2A89C3BF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7044"/>
            <a:ext cx="6096000" cy="39582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EBB52C-D627-4109-88C2-F2FF1C81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700" y="4972575"/>
            <a:ext cx="5424488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3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看来</a:t>
            </a:r>
            <a:r>
              <a:rPr lang="zh-CN" altLang="en-US" b="1" dirty="0">
                <a:solidFill>
                  <a:srgbClr val="FF0000"/>
                </a:solidFill>
              </a:rPr>
              <a:t>多线程</a:t>
            </a:r>
            <a:r>
              <a:rPr lang="zh-CN" altLang="en-US" dirty="0"/>
              <a:t>还是有很多好处的。接下来我们来看一下，如何使用线程来干一件大事。</a:t>
            </a:r>
            <a:endParaRPr lang="en-US" altLang="zh-CN" dirty="0"/>
          </a:p>
          <a:p>
            <a:r>
              <a:rPr lang="zh-CN" altLang="en-US" dirty="0"/>
              <a:t>假如说，现在我们有 </a:t>
            </a:r>
            <a:r>
              <a:rPr lang="en-US" altLang="zh-CN" dirty="0"/>
              <a:t>N </a:t>
            </a:r>
            <a:r>
              <a:rPr lang="zh-CN" altLang="en-US" dirty="0"/>
              <a:t>个非常大的视频需要下载，一个个下载需要的时间太长了。按照刚才的思路，我们可以拆分成 </a:t>
            </a:r>
            <a:r>
              <a:rPr lang="en-US" altLang="zh-CN" dirty="0"/>
              <a:t>N </a:t>
            </a:r>
            <a:r>
              <a:rPr lang="zh-CN" altLang="en-US" dirty="0"/>
              <a:t>个任务，分给 </a:t>
            </a:r>
            <a:r>
              <a:rPr lang="en-US" altLang="zh-CN" dirty="0"/>
              <a:t>N </a:t>
            </a:r>
            <a:r>
              <a:rPr lang="zh-CN" altLang="en-US" dirty="0"/>
              <a:t>个线程各自去下载。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如何创建线程？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DAC0DA-EB2D-4636-A44B-1F51F5EC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3020"/>
            <a:ext cx="6096000" cy="273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看来</a:t>
            </a:r>
            <a:r>
              <a:rPr lang="zh-CN" altLang="en-US" b="1" dirty="0">
                <a:solidFill>
                  <a:srgbClr val="FF0000"/>
                </a:solidFill>
              </a:rPr>
              <a:t>多线程</a:t>
            </a:r>
            <a:r>
              <a:rPr lang="zh-CN" altLang="en-US" dirty="0"/>
              <a:t>还是有很多好处的。接下来我们来看一下，如何使用线程来干一件大事。</a:t>
            </a:r>
            <a:endParaRPr lang="en-US" altLang="zh-CN" dirty="0"/>
          </a:p>
          <a:p>
            <a:r>
              <a:rPr lang="zh-CN" altLang="en-US" dirty="0"/>
              <a:t>假如说，现在我们有 </a:t>
            </a:r>
            <a:r>
              <a:rPr lang="en-US" altLang="zh-CN" dirty="0"/>
              <a:t>N </a:t>
            </a:r>
            <a:r>
              <a:rPr lang="zh-CN" altLang="en-US" dirty="0"/>
              <a:t>个非常大的视频需要下载，一个个下载需要的时间太长了。按照刚才的思路，我们可以拆分成 </a:t>
            </a:r>
            <a:r>
              <a:rPr lang="en-US" altLang="zh-CN" dirty="0"/>
              <a:t>N </a:t>
            </a:r>
            <a:r>
              <a:rPr lang="zh-CN" altLang="en-US" dirty="0"/>
              <a:t>个任务，分给 </a:t>
            </a:r>
            <a:r>
              <a:rPr lang="en-US" altLang="zh-CN" dirty="0"/>
              <a:t>N </a:t>
            </a:r>
            <a:r>
              <a:rPr lang="zh-CN" altLang="en-US" dirty="0"/>
              <a:t>个线程各自去下载。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这里我们画一张图总结一下，</a:t>
            </a:r>
            <a:r>
              <a:rPr lang="zh-CN" altLang="en-US" b="1" dirty="0">
                <a:solidFill>
                  <a:srgbClr val="FF0000"/>
                </a:solidFill>
              </a:rPr>
              <a:t>一个普通线程的创建和运行过程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如何创建线程？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041113-E7FB-4787-8962-57FF57DE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81037"/>
            <a:ext cx="6131741" cy="54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682594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1585</Words>
  <Application>Microsoft Office PowerPoint</Application>
  <PresentationFormat>宽屏</PresentationFormat>
  <Paragraphs>109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Meiryo UI</vt:lpstr>
      <vt:lpstr>Microsoft YaHei UI</vt:lpstr>
      <vt:lpstr>PingFang SC</vt:lpstr>
      <vt:lpstr>Arial</vt:lpstr>
      <vt:lpstr>Calibri</vt:lpstr>
      <vt:lpstr>创意性渐变 </vt:lpstr>
      <vt:lpstr>11 | 线程</vt:lpstr>
      <vt:lpstr>前言</vt:lpstr>
      <vt:lpstr>为什么要有线程？</vt:lpstr>
      <vt:lpstr>为什么要有线程？</vt:lpstr>
      <vt:lpstr>为什么要有线程？</vt:lpstr>
      <vt:lpstr>为什么要有线程？</vt:lpstr>
      <vt:lpstr>如何创建线程？</vt:lpstr>
      <vt:lpstr>如何创建线程？</vt:lpstr>
      <vt:lpstr>如何创建线程？</vt:lpstr>
      <vt:lpstr>线程的数据</vt:lpstr>
      <vt:lpstr>线程的数据</vt:lpstr>
      <vt:lpstr>线程的数据</vt:lpstr>
      <vt:lpstr>数据的保护</vt:lpstr>
      <vt:lpstr>数据的保护</vt:lpstr>
      <vt:lpstr>数据的保护</vt:lpstr>
      <vt:lpstr>数据的保护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2020-06-23T12:02:45Z</dcterms:modified>
</cp:coreProperties>
</file>